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90D7-192C-441E-AE28-C8055604D1EA}" type="datetimeFigureOut">
              <a:rPr lang="el-GR" smtClean="0"/>
              <a:pPr/>
              <a:t>1/9/2021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35EC-62D7-4021-A719-7225475D100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90D7-192C-441E-AE28-C8055604D1EA}" type="datetimeFigureOut">
              <a:rPr lang="el-GR" smtClean="0"/>
              <a:pPr/>
              <a:t>1/9/2021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35EC-62D7-4021-A719-7225475D100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90D7-192C-441E-AE28-C8055604D1EA}" type="datetimeFigureOut">
              <a:rPr lang="el-GR" smtClean="0"/>
              <a:pPr/>
              <a:t>1/9/2021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35EC-62D7-4021-A719-7225475D100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90D7-192C-441E-AE28-C8055604D1EA}" type="datetimeFigureOut">
              <a:rPr lang="el-GR" smtClean="0"/>
              <a:pPr/>
              <a:t>1/9/2021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35EC-62D7-4021-A719-7225475D100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90D7-192C-441E-AE28-C8055604D1EA}" type="datetimeFigureOut">
              <a:rPr lang="el-GR" smtClean="0"/>
              <a:pPr/>
              <a:t>1/9/2021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35EC-62D7-4021-A719-7225475D100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90D7-192C-441E-AE28-C8055604D1EA}" type="datetimeFigureOut">
              <a:rPr lang="el-GR" smtClean="0"/>
              <a:pPr/>
              <a:t>1/9/2021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35EC-62D7-4021-A719-7225475D100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90D7-192C-441E-AE28-C8055604D1EA}" type="datetimeFigureOut">
              <a:rPr lang="el-GR" smtClean="0"/>
              <a:pPr/>
              <a:t>1/9/2021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35EC-62D7-4021-A719-7225475D100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90D7-192C-441E-AE28-C8055604D1EA}" type="datetimeFigureOut">
              <a:rPr lang="el-GR" smtClean="0"/>
              <a:pPr/>
              <a:t>1/9/2021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35EC-62D7-4021-A719-7225475D100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90D7-192C-441E-AE28-C8055604D1EA}" type="datetimeFigureOut">
              <a:rPr lang="el-GR" smtClean="0"/>
              <a:pPr/>
              <a:t>1/9/2021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35EC-62D7-4021-A719-7225475D100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90D7-192C-441E-AE28-C8055604D1EA}" type="datetimeFigureOut">
              <a:rPr lang="el-GR" smtClean="0"/>
              <a:pPr/>
              <a:t>1/9/2021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35EC-62D7-4021-A719-7225475D100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90D7-192C-441E-AE28-C8055604D1EA}" type="datetimeFigureOut">
              <a:rPr lang="el-GR" smtClean="0"/>
              <a:pPr/>
              <a:t>1/9/2021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35EC-62D7-4021-A719-7225475D100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190D7-192C-441E-AE28-C8055604D1EA}" type="datetimeFigureOut">
              <a:rPr lang="el-GR" smtClean="0"/>
              <a:pPr/>
              <a:t>1/9/2021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135EC-62D7-4021-A719-7225475D100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dnika.thermaikos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endParaRPr lang="el-GR" sz="1400" b="1" dirty="0" smtClean="0">
              <a:solidFill>
                <a:schemeClr val="tx1"/>
              </a:solidFill>
            </a:endParaRPr>
          </a:p>
          <a:p>
            <a:endParaRPr lang="el-GR" sz="1200" b="1" i="1" dirty="0">
              <a:solidFill>
                <a:srgbClr val="FF0000"/>
              </a:solidFill>
            </a:endParaRPr>
          </a:p>
          <a:p>
            <a:pPr algn="l"/>
            <a:endParaRPr lang="el-GR" sz="1000" b="1" u="sng" dirty="0" smtClean="0">
              <a:solidFill>
                <a:schemeClr val="tx1"/>
              </a:solidFill>
            </a:endParaRPr>
          </a:p>
          <a:p>
            <a:pPr algn="l"/>
            <a:endParaRPr lang="el-GR" sz="1000" b="1" u="sng" dirty="0" smtClean="0">
              <a:solidFill>
                <a:schemeClr val="tx1"/>
              </a:solidFill>
            </a:endParaRPr>
          </a:p>
          <a:p>
            <a:pPr algn="l"/>
            <a:r>
              <a:rPr lang="el-GR" sz="1000" b="1" dirty="0" smtClean="0">
                <a:solidFill>
                  <a:schemeClr val="tx1"/>
                </a:solidFill>
              </a:rPr>
              <a:t>                                                     </a:t>
            </a:r>
            <a:r>
              <a:rPr lang="el-GR" sz="1400" b="1" dirty="0" smtClean="0">
                <a:solidFill>
                  <a:schemeClr val="tx1"/>
                </a:solidFill>
              </a:rPr>
              <a:t>ΔΙΑΔΥΚΤΙΑΚΟ ΒΙΩΜΑΤΙΚΟ ΕΡΓΑΣΤΗΡΙΟ:</a:t>
            </a:r>
            <a:endParaRPr lang="en-US" sz="1400" b="1" dirty="0" smtClean="0">
              <a:solidFill>
                <a:schemeClr val="tx1"/>
              </a:solidFill>
            </a:endParaRPr>
          </a:p>
          <a:p>
            <a:pPr algn="l"/>
            <a:endParaRPr lang="el-GR" sz="1400" b="1" i="1" dirty="0" smtClean="0">
              <a:solidFill>
                <a:srgbClr val="FF0000"/>
              </a:solidFill>
            </a:endParaRPr>
          </a:p>
          <a:p>
            <a:pPr algn="l"/>
            <a:r>
              <a:rPr lang="el-GR" sz="1400" b="1" i="1" dirty="0" smtClean="0">
                <a:solidFill>
                  <a:srgbClr val="FF0000"/>
                </a:solidFill>
              </a:rPr>
              <a:t>                        Διαχείριση Πένθους κατά την Διάρκεια της Πανδημίας</a:t>
            </a:r>
          </a:p>
          <a:p>
            <a:pPr algn="l"/>
            <a:endParaRPr lang="el-GR" sz="1000" b="1" u="sng" dirty="0">
              <a:solidFill>
                <a:schemeClr val="tx1"/>
              </a:solidFill>
            </a:endParaRPr>
          </a:p>
          <a:p>
            <a:pPr algn="l"/>
            <a:endParaRPr lang="el-GR" sz="1000" b="1" u="sng" dirty="0" smtClean="0">
              <a:solidFill>
                <a:schemeClr val="tx1"/>
              </a:solidFill>
            </a:endParaRPr>
          </a:p>
          <a:p>
            <a:pPr algn="l"/>
            <a:endParaRPr lang="el-GR" sz="1000" b="1" u="sng" dirty="0">
              <a:solidFill>
                <a:schemeClr val="tx1"/>
              </a:solidFill>
            </a:endParaRPr>
          </a:p>
          <a:p>
            <a:pPr algn="l"/>
            <a:endParaRPr lang="el-GR" sz="1000" b="1" u="sng" dirty="0" smtClean="0">
              <a:solidFill>
                <a:schemeClr val="tx1"/>
              </a:solidFill>
            </a:endParaRPr>
          </a:p>
          <a:p>
            <a:pPr algn="l"/>
            <a:endParaRPr lang="el-GR" sz="1000" b="1" u="sng" dirty="0">
              <a:solidFill>
                <a:schemeClr val="tx1"/>
              </a:solidFill>
            </a:endParaRPr>
          </a:p>
          <a:p>
            <a:pPr algn="l"/>
            <a:r>
              <a:rPr lang="el-GR" sz="1000" b="1" u="sng" dirty="0" smtClean="0">
                <a:solidFill>
                  <a:schemeClr val="tx1"/>
                </a:solidFill>
              </a:rPr>
              <a:t>Επόπτρια Ψυχολόγος- Ψυχοθεραπεύτρια</a:t>
            </a:r>
            <a:r>
              <a:rPr lang="el-GR" sz="1000" b="1" u="sng" dirty="0">
                <a:solidFill>
                  <a:schemeClr val="tx1"/>
                </a:solidFill>
              </a:rPr>
              <a:t>:</a:t>
            </a:r>
            <a:endParaRPr lang="el-GR" sz="1000" dirty="0">
              <a:solidFill>
                <a:schemeClr val="tx1"/>
              </a:solidFill>
            </a:endParaRPr>
          </a:p>
          <a:p>
            <a:pPr algn="l"/>
            <a:r>
              <a:rPr lang="el-GR" sz="1000" dirty="0">
                <a:solidFill>
                  <a:schemeClr val="tx1"/>
                </a:solidFill>
              </a:rPr>
              <a:t>•Μάρθα- Ειρήνη Λυμπεροπούλου</a:t>
            </a:r>
          </a:p>
          <a:p>
            <a:pPr algn="l"/>
            <a:r>
              <a:rPr lang="el-GR" sz="10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US" sz="1000" b="1" u="sng" dirty="0" smtClean="0">
                <a:solidFill>
                  <a:schemeClr val="tx1"/>
                </a:solidFill>
              </a:rPr>
              <a:t> </a:t>
            </a:r>
            <a:r>
              <a:rPr lang="el-GR" sz="1000" b="1" u="sng" dirty="0" smtClean="0">
                <a:solidFill>
                  <a:schemeClr val="tx1"/>
                </a:solidFill>
              </a:rPr>
              <a:t>ομιλήτριες:</a:t>
            </a:r>
            <a:r>
              <a:rPr lang="el-GR" sz="1000" b="1" u="sng" dirty="0">
                <a:solidFill>
                  <a:schemeClr val="tx1"/>
                </a:solidFill>
              </a:rPr>
              <a:t> </a:t>
            </a:r>
            <a:endParaRPr lang="el-GR" sz="1000" dirty="0">
              <a:solidFill>
                <a:schemeClr val="tx1"/>
              </a:solidFill>
            </a:endParaRPr>
          </a:p>
          <a:p>
            <a:pPr algn="l"/>
            <a:r>
              <a:rPr lang="el-GR" sz="1000" dirty="0">
                <a:solidFill>
                  <a:schemeClr val="tx1"/>
                </a:solidFill>
              </a:rPr>
              <a:t>•Λιλή Τριανταφυλλιά </a:t>
            </a:r>
          </a:p>
          <a:p>
            <a:pPr algn="l"/>
            <a:r>
              <a:rPr lang="el-GR" sz="1000" dirty="0">
                <a:solidFill>
                  <a:schemeClr val="tx1"/>
                </a:solidFill>
              </a:rPr>
              <a:t>•Τζελεπάκη Αγγελική </a:t>
            </a:r>
          </a:p>
          <a:p>
            <a:pPr algn="l"/>
            <a:r>
              <a:rPr lang="el-GR" sz="1000" dirty="0">
                <a:solidFill>
                  <a:schemeClr val="tx1"/>
                </a:solidFill>
              </a:rPr>
              <a:t>•Τριανταφυλλίδου Αναστασία  </a:t>
            </a:r>
          </a:p>
          <a:p>
            <a:pPr algn="l"/>
            <a:r>
              <a:rPr lang="el-GR" sz="1000" dirty="0">
                <a:solidFill>
                  <a:schemeClr val="tx1"/>
                </a:solidFill>
              </a:rPr>
              <a:t> </a:t>
            </a:r>
            <a:endParaRPr lang="el-GR" sz="1000" dirty="0" smtClean="0">
              <a:solidFill>
                <a:schemeClr val="tx1"/>
              </a:solidFill>
            </a:endParaRPr>
          </a:p>
          <a:p>
            <a:pPr algn="l"/>
            <a:r>
              <a:rPr lang="el-GR" sz="1000" b="1" u="sng" dirty="0" smtClean="0">
                <a:solidFill>
                  <a:schemeClr val="tx1"/>
                </a:solidFill>
              </a:rPr>
              <a:t>Υπεύθυνη </a:t>
            </a:r>
            <a:r>
              <a:rPr lang="el-GR" sz="1000" b="1" u="sng" dirty="0">
                <a:solidFill>
                  <a:schemeClr val="tx1"/>
                </a:solidFill>
              </a:rPr>
              <a:t>Οργάνωσης &amp; Λειτουργίας Βιωματικού Εργαστηρίου : </a:t>
            </a:r>
            <a:endParaRPr lang="el-GR" sz="1000" b="1" u="sng" dirty="0" smtClean="0">
              <a:solidFill>
                <a:schemeClr val="tx1"/>
              </a:solidFill>
            </a:endParaRPr>
          </a:p>
          <a:p>
            <a:pPr algn="l"/>
            <a:r>
              <a:rPr lang="el-GR" sz="1000" dirty="0" smtClean="0">
                <a:solidFill>
                  <a:schemeClr val="tx1"/>
                </a:solidFill>
              </a:rPr>
              <a:t>• Νίκα </a:t>
            </a:r>
            <a:r>
              <a:rPr lang="el-GR" sz="1000" dirty="0">
                <a:solidFill>
                  <a:schemeClr val="tx1"/>
                </a:solidFill>
              </a:rPr>
              <a:t>Δήμητρα</a:t>
            </a:r>
          </a:p>
          <a:p>
            <a:r>
              <a:rPr lang="el-GR" sz="1000" dirty="0">
                <a:solidFill>
                  <a:schemeClr val="tx1"/>
                </a:solidFill>
              </a:rPr>
              <a:t> </a:t>
            </a:r>
            <a:endParaRPr lang="el-GR" sz="1000" dirty="0" smtClean="0">
              <a:solidFill>
                <a:schemeClr val="tx1"/>
              </a:solidFill>
            </a:endParaRPr>
          </a:p>
          <a:p>
            <a:endParaRPr lang="el-GR" sz="1000" b="1" dirty="0">
              <a:solidFill>
                <a:schemeClr val="tx1"/>
              </a:solidFill>
            </a:endParaRPr>
          </a:p>
          <a:p>
            <a:pPr algn="l"/>
            <a:r>
              <a:rPr lang="el-GR" sz="1000" b="1" dirty="0" smtClean="0">
                <a:solidFill>
                  <a:schemeClr val="tx1"/>
                </a:solidFill>
              </a:rPr>
              <a:t>ΗΜΕΡΟΜΗΝΙΑ ΔΙΕΞΑΓΩΓΗΣ</a:t>
            </a:r>
            <a:r>
              <a:rPr lang="en-US" sz="1000" b="1" dirty="0" smtClean="0">
                <a:solidFill>
                  <a:schemeClr val="tx1"/>
                </a:solidFill>
              </a:rPr>
              <a:t>: </a:t>
            </a:r>
            <a:r>
              <a:rPr lang="el-GR" sz="1000" b="1" dirty="0" smtClean="0">
                <a:solidFill>
                  <a:srgbClr val="7030A0"/>
                </a:solidFill>
              </a:rPr>
              <a:t>ΤΕΤΑΡΤΗ </a:t>
            </a:r>
            <a:r>
              <a:rPr lang="en-US" sz="1000" b="1" dirty="0" smtClean="0">
                <a:solidFill>
                  <a:srgbClr val="7030A0"/>
                </a:solidFill>
              </a:rPr>
              <a:t>8</a:t>
            </a:r>
            <a:r>
              <a:rPr lang="el-GR" sz="1000" b="1" dirty="0" smtClean="0">
                <a:solidFill>
                  <a:srgbClr val="7030A0"/>
                </a:solidFill>
              </a:rPr>
              <a:t> ΣΕΠΤΕΜΒΡΙΟΥ 2021, ΩΡΑ</a:t>
            </a:r>
            <a:r>
              <a:rPr lang="en-US" sz="1000" b="1" dirty="0" smtClean="0">
                <a:solidFill>
                  <a:srgbClr val="7030A0"/>
                </a:solidFill>
              </a:rPr>
              <a:t>:</a:t>
            </a:r>
            <a:r>
              <a:rPr lang="el-GR" sz="1000" b="1" dirty="0" smtClean="0">
                <a:solidFill>
                  <a:srgbClr val="7030A0"/>
                </a:solidFill>
              </a:rPr>
              <a:t> 1</a:t>
            </a:r>
            <a:r>
              <a:rPr lang="en-US" sz="1000" b="1" dirty="0" smtClean="0">
                <a:solidFill>
                  <a:srgbClr val="7030A0"/>
                </a:solidFill>
              </a:rPr>
              <a:t>8</a:t>
            </a:r>
            <a:r>
              <a:rPr lang="el-GR" sz="1000" b="1" dirty="0" smtClean="0">
                <a:solidFill>
                  <a:srgbClr val="7030A0"/>
                </a:solidFill>
              </a:rPr>
              <a:t>:00</a:t>
            </a:r>
            <a:endParaRPr lang="el-GR" sz="1000" b="1" dirty="0">
              <a:solidFill>
                <a:srgbClr val="7030A0"/>
              </a:solidFill>
            </a:endParaRPr>
          </a:p>
          <a:p>
            <a:pPr algn="l"/>
            <a:r>
              <a:rPr lang="el-GR" sz="1000" b="1" dirty="0" smtClean="0">
                <a:solidFill>
                  <a:schemeClr val="tx1"/>
                </a:solidFill>
              </a:rPr>
              <a:t>ΔΗΛΩΣΕΙΣ ΣΥΜΜΕΤΟΧΗΣ</a:t>
            </a:r>
            <a:r>
              <a:rPr lang="en-US" sz="1000" b="1" dirty="0" smtClean="0">
                <a:solidFill>
                  <a:schemeClr val="tx1"/>
                </a:solidFill>
              </a:rPr>
              <a:t>: </a:t>
            </a:r>
            <a:r>
              <a:rPr lang="en-US" sz="1000" dirty="0" smtClean="0">
                <a:solidFill>
                  <a:schemeClr val="tx1"/>
                </a:solidFill>
              </a:rPr>
              <a:t>e</a:t>
            </a:r>
            <a:r>
              <a:rPr lang="el-GR" sz="1000" dirty="0">
                <a:solidFill>
                  <a:schemeClr val="tx1"/>
                </a:solidFill>
              </a:rPr>
              <a:t>-</a:t>
            </a:r>
            <a:r>
              <a:rPr lang="en-US" sz="1000" dirty="0">
                <a:solidFill>
                  <a:schemeClr val="tx1"/>
                </a:solidFill>
              </a:rPr>
              <a:t>mail</a:t>
            </a:r>
            <a:r>
              <a:rPr lang="el-GR" sz="1000" dirty="0">
                <a:solidFill>
                  <a:schemeClr val="tx1"/>
                </a:solidFill>
              </a:rPr>
              <a:t>  </a:t>
            </a:r>
            <a:r>
              <a:rPr lang="en-US" sz="1000" b="1" u="sng" dirty="0" err="1">
                <a:solidFill>
                  <a:srgbClr val="00B0F0"/>
                </a:solidFill>
                <a:hlinkClick r:id="rId2"/>
              </a:rPr>
              <a:t>dnika</a:t>
            </a:r>
            <a:r>
              <a:rPr lang="el-GR" sz="1000" b="1" u="sng" dirty="0">
                <a:solidFill>
                  <a:srgbClr val="00B0F0"/>
                </a:solidFill>
                <a:hlinkClick r:id="rId2"/>
              </a:rPr>
              <a:t>.</a:t>
            </a:r>
            <a:r>
              <a:rPr lang="en-US" sz="1000" b="1" u="sng" dirty="0" err="1">
                <a:solidFill>
                  <a:srgbClr val="00B0F0"/>
                </a:solidFill>
                <a:hlinkClick r:id="rId2"/>
              </a:rPr>
              <a:t>thermaikos</a:t>
            </a:r>
            <a:r>
              <a:rPr lang="el-GR" sz="1000" b="1" u="sng" dirty="0">
                <a:solidFill>
                  <a:srgbClr val="00B0F0"/>
                </a:solidFill>
                <a:hlinkClick r:id="rId2"/>
              </a:rPr>
              <a:t>@</a:t>
            </a:r>
            <a:r>
              <a:rPr lang="en-US" sz="1000" b="1" u="sng" dirty="0" err="1">
                <a:solidFill>
                  <a:srgbClr val="00B0F0"/>
                </a:solidFill>
                <a:hlinkClick r:id="rId2"/>
              </a:rPr>
              <a:t>gmail</a:t>
            </a:r>
            <a:r>
              <a:rPr lang="el-GR" sz="1000" b="1" u="sng" dirty="0">
                <a:solidFill>
                  <a:srgbClr val="00B0F0"/>
                </a:solidFill>
                <a:hlinkClick r:id="rId2"/>
              </a:rPr>
              <a:t>.</a:t>
            </a:r>
            <a:r>
              <a:rPr lang="en-US" sz="1000" b="1" u="sng" dirty="0" smtClean="0">
                <a:solidFill>
                  <a:srgbClr val="00B0F0"/>
                </a:solidFill>
                <a:hlinkClick r:id="rId2"/>
              </a:rPr>
              <a:t>com</a:t>
            </a:r>
            <a:endParaRPr lang="el-GR" sz="1000" b="1" u="sng" dirty="0">
              <a:solidFill>
                <a:srgbClr val="00B0F0"/>
              </a:solidFill>
            </a:endParaRPr>
          </a:p>
          <a:p>
            <a:pPr algn="l"/>
            <a:r>
              <a:rPr lang="el-GR" sz="1000" dirty="0" smtClean="0">
                <a:solidFill>
                  <a:schemeClr val="tx1"/>
                </a:solidFill>
              </a:rPr>
              <a:t>                                                τηλέφωνο: 23920-25887</a:t>
            </a:r>
            <a:endParaRPr lang="el-GR" sz="1000" dirty="0">
              <a:solidFill>
                <a:schemeClr val="tx1"/>
              </a:solidFill>
            </a:endParaRPr>
          </a:p>
        </p:txBody>
      </p:sp>
      <p:pic>
        <p:nvPicPr>
          <p:cNvPr id="4" name="3 - Εικόνα" descr="unnamed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29322" y="928670"/>
            <a:ext cx="2928958" cy="2159132"/>
          </a:xfrm>
          <a:prstGeom prst="rect">
            <a:avLst/>
          </a:prstGeom>
        </p:spPr>
      </p:pic>
      <p:pic>
        <p:nvPicPr>
          <p:cNvPr id="5" name="4 - Εικόνα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t="32911" b="20253"/>
          <a:stretch/>
        </p:blipFill>
        <p:spPr bwMode="auto">
          <a:xfrm>
            <a:off x="5000628" y="6500834"/>
            <a:ext cx="857256" cy="35716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  <p:pic>
        <p:nvPicPr>
          <p:cNvPr id="6" name="5 - Εικόνα"/>
          <p:cNvPicPr/>
          <p:nvPr/>
        </p:nvPicPr>
        <p:blipFill>
          <a:blip r:embed="rId5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286116" y="6500810"/>
            <a:ext cx="1357322" cy="357190"/>
          </a:xfrm>
          <a:prstGeom prst="rect">
            <a:avLst/>
          </a:prstGeom>
          <a:noFill/>
        </p:spPr>
      </p:pic>
      <p:pic>
        <p:nvPicPr>
          <p:cNvPr id="7" name="6 - Εικόνα" descr="Δήμος Θερμαϊκού | Ένας υπέροχος τόπος για να ζεις!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214546" y="6500834"/>
            <a:ext cx="714380" cy="35716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7 - TextBox"/>
          <p:cNvSpPr txBox="1"/>
          <p:nvPr/>
        </p:nvSpPr>
        <p:spPr>
          <a:xfrm>
            <a:off x="5857884" y="3214686"/>
            <a:ext cx="3214710" cy="2145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000" dirty="0" smtClean="0">
                <a:solidFill>
                  <a:schemeClr val="tx1"/>
                </a:solidFill>
              </a:rPr>
              <a:t>•Ορισμός πένθους</a:t>
            </a:r>
          </a:p>
          <a:p>
            <a:pPr>
              <a:lnSpc>
                <a:spcPct val="150000"/>
              </a:lnSpc>
            </a:pPr>
            <a:r>
              <a:rPr lang="el-GR" sz="1000" dirty="0" smtClean="0">
                <a:solidFill>
                  <a:schemeClr val="tx1"/>
                </a:solidFill>
              </a:rPr>
              <a:t>•Σκέψεις και συναισθήματα πενθούντων</a:t>
            </a:r>
          </a:p>
          <a:p>
            <a:pPr>
              <a:lnSpc>
                <a:spcPct val="150000"/>
              </a:lnSpc>
            </a:pPr>
            <a:r>
              <a:rPr lang="el-GR" sz="1000" dirty="0" smtClean="0">
                <a:solidFill>
                  <a:schemeClr val="tx1"/>
                </a:solidFill>
              </a:rPr>
              <a:t>•Ψυχοσωματικές επιδράσεις του πένθους στο άτομο</a:t>
            </a:r>
          </a:p>
          <a:p>
            <a:pPr>
              <a:lnSpc>
                <a:spcPct val="150000"/>
              </a:lnSpc>
            </a:pPr>
            <a:r>
              <a:rPr lang="el-GR" sz="1000" dirty="0" smtClean="0">
                <a:solidFill>
                  <a:schemeClr val="tx1"/>
                </a:solidFill>
              </a:rPr>
              <a:t>•Στάδια πένθους</a:t>
            </a:r>
          </a:p>
          <a:p>
            <a:pPr>
              <a:lnSpc>
                <a:spcPct val="150000"/>
              </a:lnSpc>
            </a:pPr>
            <a:r>
              <a:rPr lang="el-GR" sz="1000" dirty="0" smtClean="0">
                <a:solidFill>
                  <a:schemeClr val="tx1"/>
                </a:solidFill>
              </a:rPr>
              <a:t>•Επιπτώσεις πένθους σε οικογένεια, φίλους, κοινωνικές σχέσεις</a:t>
            </a:r>
          </a:p>
          <a:p>
            <a:pPr>
              <a:lnSpc>
                <a:spcPct val="150000"/>
              </a:lnSpc>
            </a:pPr>
            <a:r>
              <a:rPr lang="el-GR" sz="1000" dirty="0" smtClean="0">
                <a:solidFill>
                  <a:schemeClr val="tx1"/>
                </a:solidFill>
              </a:rPr>
              <a:t>•Πένθος σε συνάφεια με τον COVID- 19</a:t>
            </a:r>
          </a:p>
          <a:p>
            <a:pPr>
              <a:lnSpc>
                <a:spcPct val="150000"/>
              </a:lnSpc>
            </a:pPr>
            <a:r>
              <a:rPr lang="el-GR" sz="1000" dirty="0" smtClean="0">
                <a:solidFill>
                  <a:schemeClr val="tx1"/>
                </a:solidFill>
              </a:rPr>
              <a:t>•Συμβουλές αυτοβοήθειας</a:t>
            </a:r>
          </a:p>
          <a:p>
            <a:pPr>
              <a:lnSpc>
                <a:spcPct val="150000"/>
              </a:lnSpc>
            </a:pPr>
            <a:r>
              <a:rPr lang="el-GR" sz="1000" dirty="0" smtClean="0">
                <a:solidFill>
                  <a:schemeClr val="tx1"/>
                </a:solidFill>
              </a:rPr>
              <a:t>•Θεραπευτικές προτάσεις</a:t>
            </a:r>
            <a:endParaRPr lang="el-GR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Τήξη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63</Words>
  <Application>Microsoft Office PowerPoint</Application>
  <PresentationFormat>Προβολή στην οθόνη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Dimos Thermaikou</dc:creator>
  <cp:lastModifiedBy>Dimos Thermaikou</cp:lastModifiedBy>
  <cp:revision>9</cp:revision>
  <dcterms:created xsi:type="dcterms:W3CDTF">2021-08-30T10:19:14Z</dcterms:created>
  <dcterms:modified xsi:type="dcterms:W3CDTF">2021-09-01T08:02:41Z</dcterms:modified>
</cp:coreProperties>
</file>